
<file path=[Content_Types].xml><?xml version="1.0" encoding="utf-8"?>
<Types xmlns="http://schemas.openxmlformats.org/package/2006/content-types">
  <Default Extension="emf" ContentType="image/x-emf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Masters/notesMaster1.xml" ContentType="application/vnd.openxmlformats-officedocument.presentationml.notesMaster+xml"/>
  <Override PartName="/ppt/theme/theme1.xml" ContentType="application/vnd.openxmlformats-officedocument.theme+xml"/>
  <Override PartName="/ppt/theme/theme2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microsoft.com/office/2020/02/relationships/classificationlabels" Target="docMetadata/LabelInfo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8"/>
  </p:notesMasterIdLst>
  <p:sldIdLst>
    <p:sldId id="342" r:id="rId2"/>
    <p:sldId id="335" r:id="rId3"/>
    <p:sldId id="343" r:id="rId4"/>
    <p:sldId id="344" r:id="rId5"/>
    <p:sldId id="345" r:id="rId6"/>
    <p:sldId id="346" r:id="rId7"/>
  </p:sldIdLst>
  <p:sldSz cx="24384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1pPr>
    <a:lvl2pPr marL="0" marR="0" indent="2286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2pPr>
    <a:lvl3pPr marL="0" marR="0" indent="4572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3pPr>
    <a:lvl4pPr marL="0" marR="0" indent="6858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4pPr>
    <a:lvl5pPr marL="0" marR="0" indent="9144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5pPr>
    <a:lvl6pPr marL="0" marR="0" indent="11430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6pPr>
    <a:lvl7pPr marL="0" marR="0" indent="13716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7pPr>
    <a:lvl8pPr marL="0" marR="0" indent="16002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8pPr>
    <a:lvl9pPr marL="0" marR="0" indent="18288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866B7"/>
    <a:srgbClr val="703FA0"/>
    <a:srgbClr val="AD2B2A"/>
    <a:srgbClr val="03BAFD"/>
    <a:srgbClr val="41B65D"/>
    <a:srgbClr val="9E814A"/>
    <a:srgbClr val="4867B7"/>
    <a:srgbClr val="2D46B1"/>
    <a:srgbClr val="703F9F"/>
    <a:srgbClr val="602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1911E5C-981A-4866-BF5A-1BF2DDADBEE7}" v="14" dt="2026-07-29T17:57:18.057"/>
  </p1510:revLst>
</p1510:revInfo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398CCE"/>
          </a:solidFill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3797C6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12700" cap="flat">
              <a:solidFill>
                <a:srgbClr val="B8B8B8"/>
              </a:solidFill>
              <a:prstDash val="solid"/>
              <a:miter lim="400000"/>
            </a:ln>
          </a:top>
          <a:bottom>
            <a:ln w="12700" cap="flat">
              <a:solidFill>
                <a:srgbClr val="B8B8B8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E1E0DA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rgbClr val="5AC831"/>
          </a:solidFill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254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chemeClr val="accent2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V>
        </a:tcBdr>
        <a:fill>
          <a:solidFill>
            <a:srgbClr val="E6E4D7"/>
          </a:solidFill>
        </a:fill>
      </a:tcStyle>
    </a:wholeTbl>
    <a:band2H>
      <a:tcTxStyle/>
      <a:tcStyle>
        <a:tcBdr/>
        <a:fill>
          <a:solidFill>
            <a:srgbClr val="C3C2C2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09C99"/>
          </a:solidFill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7764E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7764E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DCE5E6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D0D1D2"/>
          </a:solidFill>
        </a:fill>
      </a:tcStyle>
    </a:wholeTbl>
    <a:band2H>
      <a:tcTxStyle/>
      <a:tcStyle>
        <a:tcBdr/>
        <a:fill>
          <a:solidFill>
            <a:srgbClr val="DEDEDF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535761"/>
          </a:solidFill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909398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67C85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5266" autoAdjust="0"/>
    <p:restoredTop sz="96233" autoAdjust="0"/>
  </p:normalViewPr>
  <p:slideViewPr>
    <p:cSldViewPr snapToGrid="0">
      <p:cViewPr varScale="1">
        <p:scale>
          <a:sx n="25" d="100"/>
          <a:sy n="25" d="100"/>
        </p:scale>
        <p:origin x="1186" y="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customXml" Target="../customXml/item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customXml" Target="../customXml/item2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Relationship Id="rId14" Type="http://schemas.openxmlformats.org/officeDocument/2006/relationships/customXml" Target="../customXml/item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2" name="Shape 612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613" name="Shape 613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Open &amp; New Topics">
    <p:bg>
      <p:bgPr>
        <a:gradFill flip="none" rotWithShape="1">
          <a:gsLst>
            <a:gs pos="0">
              <a:schemeClr val="bg1"/>
            </a:gs>
            <a:gs pos="4600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7F429CA-C8A6-F850-C039-F94C446FFD0E}"/>
              </a:ext>
            </a:extLst>
          </p:cNvPr>
          <p:cNvSpPr/>
          <p:nvPr userDrawn="1"/>
        </p:nvSpPr>
        <p:spPr>
          <a:xfrm>
            <a:off x="0" y="0"/>
            <a:ext cx="24384000" cy="9061938"/>
          </a:xfrm>
          <a:prstGeom prst="rect">
            <a:avLst/>
          </a:prstGeom>
          <a:solidFill>
            <a:srgbClr val="9E814A"/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C88A83D-C345-E0FD-7A4E-1717B953E7D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1"/>
            <a:ext cx="24383999" cy="13715999"/>
          </a:xfrm>
          <a:prstGeom prst="rect">
            <a:avLst/>
          </a:prstGeom>
        </p:spPr>
      </p:pic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ADEA143B-0BE1-7E0A-73D5-0E4285D9509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0" y="4461119"/>
            <a:ext cx="19594513" cy="6012917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1pPr>
            <a:lvl2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2pPr>
            <a:lvl3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3pPr>
            <a:lvl4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4pPr>
            <a:lvl5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FDBAF40C-0593-A5A6-C4B0-E6CE38F9D1F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81199" y="3300785"/>
            <a:ext cx="19604183" cy="1857155"/>
          </a:xfrm>
          <a:prstGeom prst="rect">
            <a:avLst/>
          </a:prstGeom>
        </p:spPr>
        <p:txBody>
          <a:bodyPr lIns="0"/>
          <a:lstStyle>
            <a:lvl1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GRAVIDIENT. Unique Design Concept">
            <a:extLst>
              <a:ext uri="{FF2B5EF4-FFF2-40B4-BE49-F238E27FC236}">
                <a16:creationId xmlns:a16="http://schemas.microsoft.com/office/drawing/2014/main" id="{14F65F1F-5EB4-AAFE-8F1A-C229657193EB}"/>
              </a:ext>
            </a:extLst>
          </p:cNvPr>
          <p:cNvSpPr txBox="1"/>
          <p:nvPr userDrawn="1"/>
        </p:nvSpPr>
        <p:spPr>
          <a:xfrm>
            <a:off x="17156178" y="457200"/>
            <a:ext cx="6808722" cy="74892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algn="r">
              <a:defRPr sz="2000">
                <a:solidFill>
                  <a:srgbClr val="DCDEE0"/>
                </a:solidFill>
                <a:latin typeface="Inter Bold"/>
                <a:ea typeface="Inter Bold"/>
                <a:cs typeface="Inter Bold"/>
                <a:sym typeface="Inter Bold"/>
              </a:defRPr>
            </a:pPr>
            <a:r>
              <a:rPr lang="en-US" sz="4200" b="1" i="0" spc="200" baseline="0" dirty="0">
                <a:solidFill>
                  <a:schemeClr val="bg1"/>
                </a:solidFill>
                <a:latin typeface="Arial" panose="020B0604020202020204" pitchFamily="34" charset="0"/>
                <a:ea typeface="Roboto Black" panose="02000000000000000000" pitchFamily="2" charset="0"/>
                <a:cs typeface="Arial" panose="020B0604020202020204" pitchFamily="34" charset="0"/>
              </a:rPr>
              <a:t>OPEN SESSION</a:t>
            </a:r>
            <a:endParaRPr lang="en-US" sz="4200" b="1" i="0" spc="200" baseline="0" dirty="0">
              <a:solidFill>
                <a:schemeClr val="bg1"/>
              </a:solidFill>
              <a:latin typeface="Arial" panose="020B0604020202020204" pitchFamily="34" charset="0"/>
              <a:ea typeface="Roboto Black" panose="02000000000000000000" pitchFamily="2" charset="0"/>
              <a:cs typeface="Arial" panose="020B0604020202020204" pitchFamily="34" charset="0"/>
              <a:sym typeface="Inter Light"/>
            </a:endParaRPr>
          </a:p>
        </p:txBody>
      </p:sp>
    </p:spTree>
    <p:extLst>
      <p:ext uri="{BB962C8B-B14F-4D97-AF65-F5344CB8AC3E}">
        <p14:creationId xmlns:p14="http://schemas.microsoft.com/office/powerpoint/2010/main" val="1792766489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1" pos="1248">
          <p15:clr>
            <a:srgbClr val="FBAE40"/>
          </p15:clr>
        </p15:guide>
        <p15:guide id="2" pos="15096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AAR">
    <p:bg>
      <p:bgPr>
        <a:gradFill flip="none" rotWithShape="1">
          <a:gsLst>
            <a:gs pos="0">
              <a:schemeClr val="bg1"/>
            </a:gs>
            <a:gs pos="4600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901BB6AD-F774-5AE4-C692-CF9402EE42BD}"/>
              </a:ext>
            </a:extLst>
          </p:cNvPr>
          <p:cNvSpPr/>
          <p:nvPr userDrawn="1"/>
        </p:nvSpPr>
        <p:spPr>
          <a:xfrm>
            <a:off x="0" y="12957048"/>
            <a:ext cx="24384000" cy="449705"/>
          </a:xfrm>
          <a:prstGeom prst="rect">
            <a:avLst/>
          </a:prstGeom>
          <a:solidFill>
            <a:srgbClr val="703F9F"/>
          </a:solidFill>
          <a:ln w="12700" cap="flat">
            <a:solidFill>
              <a:schemeClr val="accent1"/>
            </a:solidFill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2" name="GRAVIDIENT. Unique Design Concept">
            <a:extLst>
              <a:ext uri="{FF2B5EF4-FFF2-40B4-BE49-F238E27FC236}">
                <a16:creationId xmlns:a16="http://schemas.microsoft.com/office/drawing/2014/main" id="{05082E6A-CEA3-F57C-296F-DB32C24FB3C5}"/>
              </a:ext>
            </a:extLst>
          </p:cNvPr>
          <p:cNvSpPr txBox="1"/>
          <p:nvPr userDrawn="1"/>
        </p:nvSpPr>
        <p:spPr>
          <a:xfrm>
            <a:off x="9946341" y="457200"/>
            <a:ext cx="14003904" cy="13952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algn="r">
              <a:defRPr sz="2000">
                <a:solidFill>
                  <a:srgbClr val="DCDEE0"/>
                </a:solidFill>
                <a:latin typeface="Inter Bold"/>
                <a:ea typeface="Inter Bold"/>
                <a:cs typeface="Inter Bold"/>
                <a:sym typeface="Inter Bold"/>
              </a:defRPr>
            </a:pPr>
            <a:r>
              <a:rPr lang="en-US" sz="4200" b="1" i="0" spc="200" baseline="0" dirty="0">
                <a:solidFill>
                  <a:srgbClr val="703F9F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AUTONOMY, ARTIFICIAL </a:t>
            </a:r>
            <a:br>
              <a:rPr lang="en-US" sz="4200" b="1" i="0" spc="200" baseline="0" dirty="0">
                <a:solidFill>
                  <a:srgbClr val="703F9F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</a:br>
            <a:r>
              <a:rPr lang="en-US" sz="4200" b="1" i="0" spc="200" baseline="0" dirty="0">
                <a:solidFill>
                  <a:srgbClr val="703F9F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INTELLIGENCE &amp; ROBOTICS</a:t>
            </a:r>
            <a:endParaRPr lang="en-US" sz="4200" b="1" i="0" spc="200" baseline="0" dirty="0">
              <a:solidFill>
                <a:srgbClr val="703F9F"/>
              </a:solidFill>
              <a:latin typeface="Arial" panose="020B0604020202020204" pitchFamily="34" charset="0"/>
              <a:ea typeface="Roboto" panose="02000000000000000000" pitchFamily="2" charset="0"/>
              <a:cs typeface="Arial" panose="020B0604020202020204" pitchFamily="34" charset="0"/>
              <a:sym typeface="Inter Light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DC0D62C8-06E7-1F8F-F780-9E09F11FE83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9" y="11815021"/>
            <a:ext cx="24383960" cy="1900977"/>
          </a:xfrm>
          <a:prstGeom prst="rect">
            <a:avLst/>
          </a:prstGeom>
        </p:spPr>
      </p:pic>
      <p:sp>
        <p:nvSpPr>
          <p:cNvPr id="5" name="Text Placeholder 19">
            <a:extLst>
              <a:ext uri="{FF2B5EF4-FFF2-40B4-BE49-F238E27FC236}">
                <a16:creationId xmlns:a16="http://schemas.microsoft.com/office/drawing/2014/main" id="{39ACA48D-9B51-21B0-E698-48F935FE8AE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0" y="2479920"/>
            <a:ext cx="19594513" cy="10004425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1pPr>
            <a:lvl2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2pPr>
            <a:lvl3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3pPr>
            <a:lvl4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4pPr>
            <a:lvl5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6">
            <a:extLst>
              <a:ext uri="{FF2B5EF4-FFF2-40B4-BE49-F238E27FC236}">
                <a16:creationId xmlns:a16="http://schemas.microsoft.com/office/drawing/2014/main" id="{F00EA06A-4471-C4BF-5DA3-E893EBE8873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81200" y="238931"/>
            <a:ext cx="13127502" cy="1857155"/>
          </a:xfrm>
          <a:prstGeom prst="rect">
            <a:avLst/>
          </a:prstGeom>
        </p:spPr>
        <p:txBody>
          <a:bodyPr lIns="0"/>
          <a:lstStyle>
            <a:lvl1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95347934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1" pos="1248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Open &amp; New Topics">
    <p:bg>
      <p:bgPr>
        <a:gradFill flip="none" rotWithShape="1">
          <a:gsLst>
            <a:gs pos="0">
              <a:schemeClr val="bg1"/>
            </a:gs>
            <a:gs pos="4600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454087BB-CC68-B2C6-F9AF-08EE38D35128}"/>
              </a:ext>
            </a:extLst>
          </p:cNvPr>
          <p:cNvSpPr/>
          <p:nvPr userDrawn="1"/>
        </p:nvSpPr>
        <p:spPr>
          <a:xfrm>
            <a:off x="0" y="0"/>
            <a:ext cx="24384000" cy="9061938"/>
          </a:xfrm>
          <a:prstGeom prst="rect">
            <a:avLst/>
          </a:prstGeom>
          <a:solidFill>
            <a:srgbClr val="4866B7"/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B2F1750-13EC-9FC8-E678-87A1751EB3E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1"/>
            <a:ext cx="24383999" cy="13715999"/>
          </a:xfrm>
          <a:prstGeom prst="rect">
            <a:avLst/>
          </a:prstGeom>
        </p:spPr>
      </p:pic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ADEA143B-0BE1-7E0A-73D5-0E4285D9509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0" y="4461119"/>
            <a:ext cx="19594513" cy="6012917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1pPr>
            <a:lvl2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2pPr>
            <a:lvl3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3pPr>
            <a:lvl4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4pPr>
            <a:lvl5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FDBAF40C-0593-A5A6-C4B0-E6CE38F9D1F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81199" y="3300785"/>
            <a:ext cx="19604183" cy="1857155"/>
          </a:xfrm>
          <a:prstGeom prst="rect">
            <a:avLst/>
          </a:prstGeom>
        </p:spPr>
        <p:txBody>
          <a:bodyPr lIns="0"/>
          <a:lstStyle>
            <a:lvl1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" name="GRAVIDIENT. Unique Design Concept">
            <a:extLst>
              <a:ext uri="{FF2B5EF4-FFF2-40B4-BE49-F238E27FC236}">
                <a16:creationId xmlns:a16="http://schemas.microsoft.com/office/drawing/2014/main" id="{3CD876A4-65FA-8CA5-F196-CC2E1A32B1F7}"/>
              </a:ext>
            </a:extLst>
          </p:cNvPr>
          <p:cNvSpPr txBox="1"/>
          <p:nvPr userDrawn="1"/>
        </p:nvSpPr>
        <p:spPr>
          <a:xfrm>
            <a:off x="17147242" y="457200"/>
            <a:ext cx="6808722" cy="74892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algn="r">
              <a:defRPr sz="2000">
                <a:solidFill>
                  <a:srgbClr val="DCDEE0"/>
                </a:solidFill>
                <a:latin typeface="Inter Bold"/>
                <a:ea typeface="Inter Bold"/>
                <a:cs typeface="Inter Bold"/>
                <a:sym typeface="Inter Bold"/>
              </a:defRPr>
            </a:pPr>
            <a:r>
              <a:rPr lang="en-US" sz="4200" b="1" i="0" spc="200" baseline="0" dirty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POWER &amp; MOBILITY</a:t>
            </a:r>
            <a:endParaRPr lang="en-US" sz="4200" b="1" i="0" spc="200" baseline="0" dirty="0">
              <a:solidFill>
                <a:schemeClr val="bg1"/>
              </a:solidFill>
              <a:latin typeface="Arial" panose="020B0604020202020204" pitchFamily="34" charset="0"/>
              <a:ea typeface="Roboto" panose="02000000000000000000" pitchFamily="2" charset="0"/>
              <a:cs typeface="Arial" panose="020B0604020202020204" pitchFamily="34" charset="0"/>
              <a:sym typeface="Inter Light"/>
            </a:endParaRPr>
          </a:p>
        </p:txBody>
      </p:sp>
    </p:spTree>
    <p:extLst>
      <p:ext uri="{BB962C8B-B14F-4D97-AF65-F5344CB8AC3E}">
        <p14:creationId xmlns:p14="http://schemas.microsoft.com/office/powerpoint/2010/main" val="103224017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1" pos="1248">
          <p15:clr>
            <a:srgbClr val="FBAE40"/>
          </p15:clr>
        </p15:guide>
        <p15:guide id="2" pos="15096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ower &amp; Mobility">
    <p:bg>
      <p:bgPr>
        <a:gradFill flip="none" rotWithShape="1">
          <a:gsLst>
            <a:gs pos="2000">
              <a:schemeClr val="bg1"/>
            </a:gs>
            <a:gs pos="4600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901BB6AD-F774-5AE4-C692-CF9402EE42BD}"/>
              </a:ext>
            </a:extLst>
          </p:cNvPr>
          <p:cNvSpPr/>
          <p:nvPr userDrawn="1"/>
        </p:nvSpPr>
        <p:spPr>
          <a:xfrm>
            <a:off x="0" y="12957048"/>
            <a:ext cx="24384000" cy="449705"/>
          </a:xfrm>
          <a:prstGeom prst="rect">
            <a:avLst/>
          </a:prstGeom>
          <a:solidFill>
            <a:srgbClr val="2D4682"/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2" name="GRAVIDIENT. Unique Design Concept">
            <a:extLst>
              <a:ext uri="{FF2B5EF4-FFF2-40B4-BE49-F238E27FC236}">
                <a16:creationId xmlns:a16="http://schemas.microsoft.com/office/drawing/2014/main" id="{05082E6A-CEA3-F57C-296F-DB32C24FB3C5}"/>
              </a:ext>
            </a:extLst>
          </p:cNvPr>
          <p:cNvSpPr txBox="1"/>
          <p:nvPr userDrawn="1"/>
        </p:nvSpPr>
        <p:spPr>
          <a:xfrm>
            <a:off x="17147242" y="457200"/>
            <a:ext cx="6808722" cy="74892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algn="r">
              <a:defRPr sz="2000">
                <a:solidFill>
                  <a:srgbClr val="DCDEE0"/>
                </a:solidFill>
                <a:latin typeface="Inter Bold"/>
                <a:ea typeface="Inter Bold"/>
                <a:cs typeface="Inter Bold"/>
                <a:sym typeface="Inter Bold"/>
              </a:defRPr>
            </a:pPr>
            <a:r>
              <a:rPr lang="en-US" sz="4200" b="1" i="0" spc="200" baseline="0" dirty="0">
                <a:solidFill>
                  <a:srgbClr val="4867B7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POWER &amp; MOBILITY </a:t>
            </a:r>
            <a:endParaRPr lang="en-US" sz="4200" b="1" i="0" spc="200" baseline="0" dirty="0">
              <a:solidFill>
                <a:srgbClr val="4867B7"/>
              </a:solidFill>
              <a:latin typeface="Arial" panose="020B0604020202020204" pitchFamily="34" charset="0"/>
              <a:ea typeface="Roboto" panose="02000000000000000000" pitchFamily="2" charset="0"/>
              <a:cs typeface="Arial" panose="020B0604020202020204" pitchFamily="34" charset="0"/>
              <a:sym typeface="Inter Light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DC0D62C8-06E7-1F8F-F780-9E09F11FE83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9" y="11815021"/>
            <a:ext cx="24383960" cy="1900977"/>
          </a:xfrm>
          <a:prstGeom prst="rect">
            <a:avLst/>
          </a:prstGeom>
        </p:spPr>
      </p:pic>
      <p:sp>
        <p:nvSpPr>
          <p:cNvPr id="5" name="Text Placeholder 19">
            <a:extLst>
              <a:ext uri="{FF2B5EF4-FFF2-40B4-BE49-F238E27FC236}">
                <a16:creationId xmlns:a16="http://schemas.microsoft.com/office/drawing/2014/main" id="{BEF8C8C5-048F-F599-DC11-22FC705AAA4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0" y="2479920"/>
            <a:ext cx="19594513" cy="10004425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1pPr>
            <a:lvl2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2pPr>
            <a:lvl3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3pPr>
            <a:lvl4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4pPr>
            <a:lvl5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6">
            <a:extLst>
              <a:ext uri="{FF2B5EF4-FFF2-40B4-BE49-F238E27FC236}">
                <a16:creationId xmlns:a16="http://schemas.microsoft.com/office/drawing/2014/main" id="{1AA9B597-F2B4-4519-5FB1-A4342243F67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81200" y="238931"/>
            <a:ext cx="13127502" cy="1857155"/>
          </a:xfrm>
          <a:prstGeom prst="rect">
            <a:avLst/>
          </a:prstGeom>
        </p:spPr>
        <p:txBody>
          <a:bodyPr lIns="0"/>
          <a:lstStyle>
            <a:lvl1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18816401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1" pos="1248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Open &amp; New Topics">
    <p:bg>
      <p:bgPr>
        <a:gradFill flip="none" rotWithShape="1">
          <a:gsLst>
            <a:gs pos="0">
              <a:schemeClr val="bg1"/>
            </a:gs>
            <a:gs pos="4600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901BB6AD-F774-5AE4-C692-CF9402EE42BD}"/>
              </a:ext>
            </a:extLst>
          </p:cNvPr>
          <p:cNvSpPr/>
          <p:nvPr userDrawn="1"/>
        </p:nvSpPr>
        <p:spPr>
          <a:xfrm>
            <a:off x="0" y="12957048"/>
            <a:ext cx="24384000" cy="449705"/>
          </a:xfrm>
          <a:prstGeom prst="rect">
            <a:avLst/>
          </a:prstGeom>
          <a:solidFill>
            <a:srgbClr val="9D814A"/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2" name="GRAVIDIENT. Unique Design Concept">
            <a:extLst>
              <a:ext uri="{FF2B5EF4-FFF2-40B4-BE49-F238E27FC236}">
                <a16:creationId xmlns:a16="http://schemas.microsoft.com/office/drawing/2014/main" id="{05082E6A-CEA3-F57C-296F-DB32C24FB3C5}"/>
              </a:ext>
            </a:extLst>
          </p:cNvPr>
          <p:cNvSpPr txBox="1"/>
          <p:nvPr userDrawn="1"/>
        </p:nvSpPr>
        <p:spPr>
          <a:xfrm>
            <a:off x="17156178" y="457200"/>
            <a:ext cx="6808722" cy="74892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algn="r">
              <a:defRPr sz="2000">
                <a:solidFill>
                  <a:srgbClr val="DCDEE0"/>
                </a:solidFill>
                <a:latin typeface="Inter Bold"/>
                <a:ea typeface="Inter Bold"/>
                <a:cs typeface="Inter Bold"/>
                <a:sym typeface="Inter Bold"/>
              </a:defRPr>
            </a:pPr>
            <a:r>
              <a:rPr lang="en-US" sz="4200" b="1" i="0" spc="200" baseline="0" dirty="0">
                <a:solidFill>
                  <a:srgbClr val="9D814A"/>
                </a:solidFill>
                <a:latin typeface="Arial" panose="020B0604020202020204" pitchFamily="34" charset="0"/>
                <a:ea typeface="Roboto Black" panose="02000000000000000000" pitchFamily="2" charset="0"/>
                <a:cs typeface="Arial" panose="020B0604020202020204" pitchFamily="34" charset="0"/>
              </a:rPr>
              <a:t>OPEN SESSION</a:t>
            </a:r>
            <a:endParaRPr lang="en-US" sz="4200" b="1" i="0" spc="200" baseline="0" dirty="0">
              <a:solidFill>
                <a:srgbClr val="9D814A"/>
              </a:solidFill>
              <a:latin typeface="Arial" panose="020B0604020202020204" pitchFamily="34" charset="0"/>
              <a:ea typeface="Roboto Black" panose="02000000000000000000" pitchFamily="2" charset="0"/>
              <a:cs typeface="Arial" panose="020B0604020202020204" pitchFamily="34" charset="0"/>
              <a:sym typeface="Inter Light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DC0D62C8-06E7-1F8F-F780-9E09F11FE83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9" y="11815021"/>
            <a:ext cx="24383960" cy="1900977"/>
          </a:xfrm>
          <a:prstGeom prst="rect">
            <a:avLst/>
          </a:prstGeom>
        </p:spPr>
      </p:pic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ADEA143B-0BE1-7E0A-73D5-0E4285D9509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0" y="2479920"/>
            <a:ext cx="19594513" cy="10004425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1pPr>
            <a:lvl2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2pPr>
            <a:lvl3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3pPr>
            <a:lvl4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4pPr>
            <a:lvl5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FDBAF40C-0593-A5A6-C4B0-E6CE38F9D1F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81200" y="238931"/>
            <a:ext cx="13127502" cy="1857155"/>
          </a:xfrm>
          <a:prstGeom prst="rect">
            <a:avLst/>
          </a:prstGeom>
        </p:spPr>
        <p:txBody>
          <a:bodyPr lIns="0"/>
          <a:lstStyle>
            <a:lvl1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337078162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1" pos="1248">
          <p15:clr>
            <a:srgbClr val="FBAE40"/>
          </p15:clr>
        </p15:guide>
        <p15:guide id="2" pos="15096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Open &amp; New Topics">
    <p:bg>
      <p:bgPr>
        <a:gradFill flip="none" rotWithShape="1">
          <a:gsLst>
            <a:gs pos="0">
              <a:schemeClr val="bg1"/>
            </a:gs>
            <a:gs pos="4600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1EA81EB9-8D0C-7827-F4FE-02B0A0F34797}"/>
              </a:ext>
            </a:extLst>
          </p:cNvPr>
          <p:cNvSpPr/>
          <p:nvPr userDrawn="1"/>
        </p:nvSpPr>
        <p:spPr>
          <a:xfrm>
            <a:off x="0" y="0"/>
            <a:ext cx="24384000" cy="9061938"/>
          </a:xfrm>
          <a:prstGeom prst="rect">
            <a:avLst/>
          </a:prstGeom>
          <a:solidFill>
            <a:srgbClr val="41B65D"/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F3F9CAD-E4AA-339F-7640-E5703709212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1"/>
            <a:ext cx="24383999" cy="13715999"/>
          </a:xfrm>
          <a:prstGeom prst="rect">
            <a:avLst/>
          </a:prstGeom>
        </p:spPr>
      </p:pic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ADEA143B-0BE1-7E0A-73D5-0E4285D9509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0" y="4461119"/>
            <a:ext cx="19594513" cy="6012917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1pPr>
            <a:lvl2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2pPr>
            <a:lvl3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3pPr>
            <a:lvl4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4pPr>
            <a:lvl5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FDBAF40C-0593-A5A6-C4B0-E6CE38F9D1F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71530" y="3300785"/>
            <a:ext cx="19604183" cy="1857155"/>
          </a:xfrm>
          <a:prstGeom prst="rect">
            <a:avLst/>
          </a:prstGeom>
        </p:spPr>
        <p:txBody>
          <a:bodyPr lIns="0"/>
          <a:lstStyle>
            <a:lvl1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" name="GRAVIDIENT. Unique Design Concept">
            <a:extLst>
              <a:ext uri="{FF2B5EF4-FFF2-40B4-BE49-F238E27FC236}">
                <a16:creationId xmlns:a16="http://schemas.microsoft.com/office/drawing/2014/main" id="{571C7AA2-A7B9-AE44-6AD2-340E30CD70A7}"/>
              </a:ext>
            </a:extLst>
          </p:cNvPr>
          <p:cNvSpPr txBox="1"/>
          <p:nvPr userDrawn="1"/>
        </p:nvSpPr>
        <p:spPr>
          <a:xfrm>
            <a:off x="12299750" y="457200"/>
            <a:ext cx="11665150" cy="13952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algn="r">
              <a:defRPr sz="2000">
                <a:solidFill>
                  <a:srgbClr val="DCDEE0"/>
                </a:solidFill>
                <a:latin typeface="Inter Bold"/>
                <a:ea typeface="Inter Bold"/>
                <a:cs typeface="Inter Bold"/>
                <a:sym typeface="Inter Bold"/>
              </a:defRPr>
            </a:pPr>
            <a:r>
              <a:rPr lang="en-US" sz="4200" b="1" i="0" spc="200" baseline="0" dirty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MODELING, SIMULATION, </a:t>
            </a:r>
            <a:br>
              <a:rPr lang="en-US" sz="4200" b="1" i="0" spc="200" baseline="0" dirty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</a:br>
            <a:r>
              <a:rPr lang="en-US" sz="4200" b="1" i="0" spc="200" baseline="0" dirty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PROTOTYPING &amp; VALIDATION </a:t>
            </a:r>
            <a:endParaRPr lang="en-US" sz="4200" b="1" i="0" spc="200" baseline="0" dirty="0">
              <a:solidFill>
                <a:schemeClr val="bg1"/>
              </a:solidFill>
              <a:latin typeface="Arial" panose="020B0604020202020204" pitchFamily="34" charset="0"/>
              <a:ea typeface="Roboto" panose="02000000000000000000" pitchFamily="2" charset="0"/>
              <a:cs typeface="Arial" panose="020B0604020202020204" pitchFamily="34" charset="0"/>
              <a:sym typeface="Inter Light"/>
            </a:endParaRPr>
          </a:p>
        </p:txBody>
      </p:sp>
    </p:spTree>
    <p:extLst>
      <p:ext uri="{BB962C8B-B14F-4D97-AF65-F5344CB8AC3E}">
        <p14:creationId xmlns:p14="http://schemas.microsoft.com/office/powerpoint/2010/main" val="1166029909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1" pos="1248">
          <p15:clr>
            <a:srgbClr val="FBAE40"/>
          </p15:clr>
        </p15:guide>
        <p15:guide id="2" pos="15096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Modeling, Simulation, Prototyping, And Validation">
    <p:bg>
      <p:bgPr>
        <a:gradFill flip="none" rotWithShape="1">
          <a:gsLst>
            <a:gs pos="0">
              <a:schemeClr val="bg1"/>
            </a:gs>
            <a:gs pos="4600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901BB6AD-F774-5AE4-C692-CF9402EE42BD}"/>
              </a:ext>
            </a:extLst>
          </p:cNvPr>
          <p:cNvSpPr/>
          <p:nvPr userDrawn="1"/>
        </p:nvSpPr>
        <p:spPr>
          <a:xfrm>
            <a:off x="0" y="12954268"/>
            <a:ext cx="24384000" cy="449705"/>
          </a:xfrm>
          <a:prstGeom prst="rect">
            <a:avLst/>
          </a:prstGeom>
          <a:solidFill>
            <a:srgbClr val="40B55E"/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2" name="GRAVIDIENT. Unique Design Concept">
            <a:extLst>
              <a:ext uri="{FF2B5EF4-FFF2-40B4-BE49-F238E27FC236}">
                <a16:creationId xmlns:a16="http://schemas.microsoft.com/office/drawing/2014/main" id="{05082E6A-CEA3-F57C-296F-DB32C24FB3C5}"/>
              </a:ext>
            </a:extLst>
          </p:cNvPr>
          <p:cNvSpPr txBox="1"/>
          <p:nvPr userDrawn="1"/>
        </p:nvSpPr>
        <p:spPr>
          <a:xfrm>
            <a:off x="12299750" y="457200"/>
            <a:ext cx="11665150" cy="13952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algn="r">
              <a:defRPr sz="2000">
                <a:solidFill>
                  <a:srgbClr val="DCDEE0"/>
                </a:solidFill>
                <a:latin typeface="Inter Bold"/>
                <a:ea typeface="Inter Bold"/>
                <a:cs typeface="Inter Bold"/>
                <a:sym typeface="Inter Bold"/>
              </a:defRPr>
            </a:pPr>
            <a:r>
              <a:rPr lang="en-US" sz="4200" b="1" i="0" spc="200" baseline="0" dirty="0">
                <a:solidFill>
                  <a:srgbClr val="7CB57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MODELING, SIMULATION, </a:t>
            </a:r>
            <a:br>
              <a:rPr lang="en-US" sz="4200" b="1" i="0" spc="200" baseline="0" dirty="0">
                <a:solidFill>
                  <a:srgbClr val="7CB57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</a:br>
            <a:r>
              <a:rPr lang="en-US" sz="4200" b="1" i="0" spc="200" baseline="0" dirty="0">
                <a:solidFill>
                  <a:srgbClr val="7CB57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PROTOTYPING &amp; VALIDATION </a:t>
            </a:r>
            <a:endParaRPr lang="en-US" sz="4200" b="1" i="0" spc="200" baseline="0" dirty="0">
              <a:solidFill>
                <a:srgbClr val="7CB571"/>
              </a:solidFill>
              <a:latin typeface="Arial" panose="020B0604020202020204" pitchFamily="34" charset="0"/>
              <a:ea typeface="Roboto" panose="02000000000000000000" pitchFamily="2" charset="0"/>
              <a:cs typeface="Arial" panose="020B0604020202020204" pitchFamily="34" charset="0"/>
              <a:sym typeface="Inter Light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DC0D62C8-06E7-1F8F-F780-9E09F11FE83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3" y="11815021"/>
            <a:ext cx="24383960" cy="1900977"/>
          </a:xfrm>
          <a:prstGeom prst="rect">
            <a:avLst/>
          </a:prstGeom>
        </p:spPr>
      </p:pic>
      <p:sp>
        <p:nvSpPr>
          <p:cNvPr id="4" name="Text Placeholder 19">
            <a:extLst>
              <a:ext uri="{FF2B5EF4-FFF2-40B4-BE49-F238E27FC236}">
                <a16:creationId xmlns:a16="http://schemas.microsoft.com/office/drawing/2014/main" id="{884056AB-A195-7B97-1DB7-0080C6207F6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0" y="2479920"/>
            <a:ext cx="19594513" cy="10004425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1pPr>
            <a:lvl2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2pPr>
            <a:lvl3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3pPr>
            <a:lvl4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4pPr>
            <a:lvl5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6">
            <a:extLst>
              <a:ext uri="{FF2B5EF4-FFF2-40B4-BE49-F238E27FC236}">
                <a16:creationId xmlns:a16="http://schemas.microsoft.com/office/drawing/2014/main" id="{366353BA-685C-1764-7AB8-C5D1E3688A8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81200" y="238931"/>
            <a:ext cx="13127502" cy="1857155"/>
          </a:xfrm>
          <a:prstGeom prst="rect">
            <a:avLst/>
          </a:prstGeom>
        </p:spPr>
        <p:txBody>
          <a:bodyPr lIns="0"/>
          <a:lstStyle>
            <a:lvl1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59730112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1" pos="1248">
          <p15:clr>
            <a:srgbClr val="FBAE40"/>
          </p15:clr>
        </p15:guide>
        <p15:guide id="2" orient="horz" pos="4320" userDrawn="1">
          <p15:clr>
            <a:srgbClr val="FBAE40"/>
          </p15:clr>
        </p15:guide>
        <p15:guide id="3" orient="horz" pos="4420" userDrawn="1">
          <p15:clr>
            <a:srgbClr val="FBAE40"/>
          </p15:clr>
        </p15:guide>
        <p15:guide id="4" pos="15096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Open &amp; New Topics">
    <p:bg>
      <p:bgPr>
        <a:gradFill flip="none" rotWithShape="1">
          <a:gsLst>
            <a:gs pos="0">
              <a:schemeClr val="bg1"/>
            </a:gs>
            <a:gs pos="4600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AD8A540-3651-B19D-B70C-B8E07C6F6A46}"/>
              </a:ext>
            </a:extLst>
          </p:cNvPr>
          <p:cNvSpPr/>
          <p:nvPr userDrawn="1"/>
        </p:nvSpPr>
        <p:spPr>
          <a:xfrm>
            <a:off x="0" y="0"/>
            <a:ext cx="24384000" cy="9061938"/>
          </a:xfrm>
          <a:prstGeom prst="rect">
            <a:avLst/>
          </a:prstGeom>
          <a:solidFill>
            <a:srgbClr val="03BAFD"/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C86D2EF-751A-09A1-9EB0-360C9DBE352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1"/>
            <a:ext cx="24383999" cy="13715999"/>
          </a:xfrm>
          <a:prstGeom prst="rect">
            <a:avLst/>
          </a:prstGeom>
        </p:spPr>
      </p:pic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ADEA143B-0BE1-7E0A-73D5-0E4285D9509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0" y="4461119"/>
            <a:ext cx="19594513" cy="6012917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1pPr>
            <a:lvl2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2pPr>
            <a:lvl3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3pPr>
            <a:lvl4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4pPr>
            <a:lvl5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FDBAF40C-0593-A5A6-C4B0-E6CE38F9D1F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71530" y="3300785"/>
            <a:ext cx="19604183" cy="1857155"/>
          </a:xfrm>
          <a:prstGeom prst="rect">
            <a:avLst/>
          </a:prstGeom>
        </p:spPr>
        <p:txBody>
          <a:bodyPr lIns="0"/>
          <a:lstStyle>
            <a:lvl1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" name="GRAVIDIENT. Unique Design Concept">
            <a:extLst>
              <a:ext uri="{FF2B5EF4-FFF2-40B4-BE49-F238E27FC236}">
                <a16:creationId xmlns:a16="http://schemas.microsoft.com/office/drawing/2014/main" id="{A9821B38-A98C-AF60-9B04-D4DE5F3EFCC4}"/>
              </a:ext>
            </a:extLst>
          </p:cNvPr>
          <p:cNvSpPr txBox="1"/>
          <p:nvPr userDrawn="1"/>
        </p:nvSpPr>
        <p:spPr>
          <a:xfrm>
            <a:off x="15130873" y="457200"/>
            <a:ext cx="8834027" cy="13952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algn="r">
              <a:defRPr sz="2000">
                <a:solidFill>
                  <a:srgbClr val="DCDEE0"/>
                </a:solidFill>
                <a:latin typeface="Inter Bold"/>
                <a:ea typeface="Inter Bold"/>
                <a:cs typeface="Inter Bold"/>
                <a:sym typeface="Inter Bold"/>
              </a:defRPr>
            </a:pPr>
            <a:r>
              <a:rPr lang="en-US" sz="4200" b="1" i="0" spc="200" baseline="0" dirty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MODULAR OPEN </a:t>
            </a:r>
            <a:br>
              <a:rPr lang="en-US" sz="4200" b="1" i="0" spc="200" baseline="0" dirty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</a:br>
            <a:r>
              <a:rPr lang="en-US" sz="4200" b="1" i="0" spc="200" baseline="0" dirty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SYSTEMS APPROACH</a:t>
            </a:r>
            <a:endParaRPr lang="en-US" sz="4200" b="1" i="0" spc="200" baseline="0" dirty="0">
              <a:solidFill>
                <a:schemeClr val="bg1"/>
              </a:solidFill>
              <a:latin typeface="Arial" panose="020B0604020202020204" pitchFamily="34" charset="0"/>
              <a:ea typeface="Roboto" panose="02000000000000000000" pitchFamily="2" charset="0"/>
              <a:cs typeface="Arial" panose="020B0604020202020204" pitchFamily="34" charset="0"/>
              <a:sym typeface="Inter Light"/>
            </a:endParaRPr>
          </a:p>
        </p:txBody>
      </p:sp>
    </p:spTree>
    <p:extLst>
      <p:ext uri="{BB962C8B-B14F-4D97-AF65-F5344CB8AC3E}">
        <p14:creationId xmlns:p14="http://schemas.microsoft.com/office/powerpoint/2010/main" val="3820007626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1" pos="1248">
          <p15:clr>
            <a:srgbClr val="FBAE40"/>
          </p15:clr>
        </p15:guide>
        <p15:guide id="2" pos="15096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Modular Open Systems Approach">
    <p:bg>
      <p:bgPr>
        <a:gradFill flip="none" rotWithShape="1">
          <a:gsLst>
            <a:gs pos="0">
              <a:schemeClr val="bg1"/>
            </a:gs>
            <a:gs pos="4600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901BB6AD-F774-5AE4-C692-CF9402EE42BD}"/>
              </a:ext>
            </a:extLst>
          </p:cNvPr>
          <p:cNvSpPr/>
          <p:nvPr userDrawn="1"/>
        </p:nvSpPr>
        <p:spPr>
          <a:xfrm>
            <a:off x="0" y="12957048"/>
            <a:ext cx="24384000" cy="449705"/>
          </a:xfrm>
          <a:prstGeom prst="rect">
            <a:avLst/>
          </a:prstGeom>
          <a:solidFill>
            <a:srgbClr val="05BAFD"/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2" name="GRAVIDIENT. Unique Design Concept">
            <a:extLst>
              <a:ext uri="{FF2B5EF4-FFF2-40B4-BE49-F238E27FC236}">
                <a16:creationId xmlns:a16="http://schemas.microsoft.com/office/drawing/2014/main" id="{05082E6A-CEA3-F57C-296F-DB32C24FB3C5}"/>
              </a:ext>
            </a:extLst>
          </p:cNvPr>
          <p:cNvSpPr txBox="1"/>
          <p:nvPr userDrawn="1"/>
        </p:nvSpPr>
        <p:spPr>
          <a:xfrm>
            <a:off x="15130873" y="457200"/>
            <a:ext cx="8834027" cy="13952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algn="r">
              <a:defRPr sz="2000">
                <a:solidFill>
                  <a:srgbClr val="DCDEE0"/>
                </a:solidFill>
                <a:latin typeface="Inter Bold"/>
                <a:ea typeface="Inter Bold"/>
                <a:cs typeface="Inter Bold"/>
                <a:sym typeface="Inter Bold"/>
              </a:defRPr>
            </a:pPr>
            <a:r>
              <a:rPr lang="en-US" sz="4200" b="1" i="0" spc="200" baseline="0" dirty="0">
                <a:solidFill>
                  <a:srgbClr val="05BAFD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MODULAR OPEN </a:t>
            </a:r>
            <a:br>
              <a:rPr lang="en-US" sz="4200" b="1" i="0" spc="200" baseline="0" dirty="0">
                <a:solidFill>
                  <a:srgbClr val="05BAFD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</a:br>
            <a:r>
              <a:rPr lang="en-US" sz="4200" b="1" i="0" spc="200" baseline="0" dirty="0">
                <a:solidFill>
                  <a:srgbClr val="05BAFD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SYSTEMS APPROACH</a:t>
            </a:r>
            <a:endParaRPr lang="en-US" sz="4200" b="1" i="0" spc="200" baseline="0" dirty="0">
              <a:solidFill>
                <a:srgbClr val="05BAFD"/>
              </a:solidFill>
              <a:latin typeface="Arial" panose="020B0604020202020204" pitchFamily="34" charset="0"/>
              <a:ea typeface="Roboto" panose="02000000000000000000" pitchFamily="2" charset="0"/>
              <a:cs typeface="Arial" panose="020B0604020202020204" pitchFamily="34" charset="0"/>
              <a:sym typeface="Inter Light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DC0D62C8-06E7-1F8F-F780-9E09F11FE83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" y="11815021"/>
            <a:ext cx="24383960" cy="1900977"/>
          </a:xfrm>
          <a:prstGeom prst="rect">
            <a:avLst/>
          </a:prstGeom>
        </p:spPr>
      </p:pic>
      <p:sp>
        <p:nvSpPr>
          <p:cNvPr id="5" name="Text Placeholder 19">
            <a:extLst>
              <a:ext uri="{FF2B5EF4-FFF2-40B4-BE49-F238E27FC236}">
                <a16:creationId xmlns:a16="http://schemas.microsoft.com/office/drawing/2014/main" id="{B6941ECB-4D66-10B0-861E-74C8F68BBE4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0" y="2479920"/>
            <a:ext cx="19594513" cy="10004425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1pPr>
            <a:lvl2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2pPr>
            <a:lvl3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3pPr>
            <a:lvl4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4pPr>
            <a:lvl5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6">
            <a:extLst>
              <a:ext uri="{FF2B5EF4-FFF2-40B4-BE49-F238E27FC236}">
                <a16:creationId xmlns:a16="http://schemas.microsoft.com/office/drawing/2014/main" id="{DECEB30D-B1FF-DDB3-AE95-8BC25EB262A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81200" y="238931"/>
            <a:ext cx="13127502" cy="1857155"/>
          </a:xfrm>
          <a:prstGeom prst="rect">
            <a:avLst/>
          </a:prstGeom>
        </p:spPr>
        <p:txBody>
          <a:bodyPr lIns="0"/>
          <a:lstStyle>
            <a:lvl1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41150734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1" pos="1248">
          <p15:clr>
            <a:srgbClr val="FBAE40"/>
          </p15:clr>
        </p15:guide>
        <p15:guide id="2" pos="15096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Open &amp; New Topics">
    <p:bg>
      <p:bgPr>
        <a:gradFill flip="none" rotWithShape="1">
          <a:gsLst>
            <a:gs pos="0">
              <a:schemeClr val="bg1"/>
            </a:gs>
            <a:gs pos="4600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C01E98E0-E381-1F5B-620B-ADDEC483FA9F}"/>
              </a:ext>
            </a:extLst>
          </p:cNvPr>
          <p:cNvSpPr/>
          <p:nvPr userDrawn="1"/>
        </p:nvSpPr>
        <p:spPr>
          <a:xfrm>
            <a:off x="0" y="0"/>
            <a:ext cx="24384000" cy="9061938"/>
          </a:xfrm>
          <a:prstGeom prst="rect">
            <a:avLst/>
          </a:prstGeom>
          <a:solidFill>
            <a:srgbClr val="AD2B2A"/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FBAE1DA-4408-6C9D-D30A-03CC81863AA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1"/>
            <a:ext cx="24383998" cy="13715999"/>
          </a:xfrm>
          <a:prstGeom prst="rect">
            <a:avLst/>
          </a:prstGeom>
        </p:spPr>
      </p:pic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ADEA143B-0BE1-7E0A-73D5-0E4285D9509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0" y="4461119"/>
            <a:ext cx="19594513" cy="6012917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1pPr>
            <a:lvl2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2pPr>
            <a:lvl3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3pPr>
            <a:lvl4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4pPr>
            <a:lvl5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FDBAF40C-0593-A5A6-C4B0-E6CE38F9D1F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81199" y="3300785"/>
            <a:ext cx="19604183" cy="1857155"/>
          </a:xfrm>
          <a:prstGeom prst="rect">
            <a:avLst/>
          </a:prstGeom>
        </p:spPr>
        <p:txBody>
          <a:bodyPr lIns="0"/>
          <a:lstStyle>
            <a:lvl1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" name="GRAVIDIENT. Unique Design Concept">
            <a:extLst>
              <a:ext uri="{FF2B5EF4-FFF2-40B4-BE49-F238E27FC236}">
                <a16:creationId xmlns:a16="http://schemas.microsoft.com/office/drawing/2014/main" id="{5E4DE708-A109-0E54-DA3E-E1DFFE972D1A}"/>
              </a:ext>
            </a:extLst>
          </p:cNvPr>
          <p:cNvSpPr txBox="1"/>
          <p:nvPr userDrawn="1"/>
        </p:nvSpPr>
        <p:spPr>
          <a:xfrm>
            <a:off x="11260791" y="457200"/>
            <a:ext cx="12702643" cy="13952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algn="r">
              <a:defRPr sz="2000">
                <a:solidFill>
                  <a:srgbClr val="DCDEE0"/>
                </a:solidFill>
                <a:latin typeface="Inter Bold"/>
                <a:ea typeface="Inter Bold"/>
                <a:cs typeface="Inter Bold"/>
                <a:sym typeface="Inter Bold"/>
              </a:defRPr>
            </a:pPr>
            <a:r>
              <a:rPr lang="en-US" sz="4200" b="1" i="0" spc="200" baseline="0" dirty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DIGITAL ENGINEERING </a:t>
            </a:r>
            <a:br>
              <a:rPr lang="en-US" sz="4200" b="1" i="0" spc="200" baseline="0" dirty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</a:br>
            <a:r>
              <a:rPr lang="en-US" sz="4200" b="1" i="0" spc="200" baseline="0" dirty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/ SYSTEMS ENGINEERING</a:t>
            </a:r>
            <a:endParaRPr lang="en-US" sz="4200" b="1" i="0" spc="200" baseline="0" dirty="0">
              <a:solidFill>
                <a:schemeClr val="bg1"/>
              </a:solidFill>
              <a:latin typeface="Arial" panose="020B0604020202020204" pitchFamily="34" charset="0"/>
              <a:ea typeface="Roboto" panose="02000000000000000000" pitchFamily="2" charset="0"/>
              <a:cs typeface="Arial" panose="020B0604020202020204" pitchFamily="34" charset="0"/>
              <a:sym typeface="Inter Light"/>
            </a:endParaRPr>
          </a:p>
        </p:txBody>
      </p:sp>
    </p:spTree>
    <p:extLst>
      <p:ext uri="{BB962C8B-B14F-4D97-AF65-F5344CB8AC3E}">
        <p14:creationId xmlns:p14="http://schemas.microsoft.com/office/powerpoint/2010/main" val="2925398143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1" pos="1248">
          <p15:clr>
            <a:srgbClr val="FBAE40"/>
          </p15:clr>
        </p15:guide>
        <p15:guide id="2" pos="15096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gital Engineering / Systems Engineering">
    <p:bg>
      <p:bgPr>
        <a:gradFill flip="none" rotWithShape="1">
          <a:gsLst>
            <a:gs pos="0">
              <a:schemeClr val="bg1"/>
            </a:gs>
            <a:gs pos="4600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901BB6AD-F774-5AE4-C692-CF9402EE42BD}"/>
              </a:ext>
            </a:extLst>
          </p:cNvPr>
          <p:cNvSpPr/>
          <p:nvPr userDrawn="1"/>
        </p:nvSpPr>
        <p:spPr>
          <a:xfrm>
            <a:off x="0" y="12954268"/>
            <a:ext cx="24384000" cy="449705"/>
          </a:xfrm>
          <a:prstGeom prst="rect">
            <a:avLst/>
          </a:prstGeom>
          <a:solidFill>
            <a:srgbClr val="AD2B2B"/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2" name="GRAVIDIENT. Unique Design Concept">
            <a:extLst>
              <a:ext uri="{FF2B5EF4-FFF2-40B4-BE49-F238E27FC236}">
                <a16:creationId xmlns:a16="http://schemas.microsoft.com/office/drawing/2014/main" id="{05082E6A-CEA3-F57C-296F-DB32C24FB3C5}"/>
              </a:ext>
            </a:extLst>
          </p:cNvPr>
          <p:cNvSpPr txBox="1"/>
          <p:nvPr userDrawn="1"/>
        </p:nvSpPr>
        <p:spPr>
          <a:xfrm>
            <a:off x="11260791" y="457200"/>
            <a:ext cx="12702643" cy="13952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algn="r">
              <a:defRPr sz="2000">
                <a:solidFill>
                  <a:srgbClr val="DCDEE0"/>
                </a:solidFill>
                <a:latin typeface="Inter Bold"/>
                <a:ea typeface="Inter Bold"/>
                <a:cs typeface="Inter Bold"/>
                <a:sym typeface="Inter Bold"/>
              </a:defRPr>
            </a:pPr>
            <a:r>
              <a:rPr lang="en-US" sz="4200" b="1" i="0" spc="200" baseline="0" dirty="0">
                <a:solidFill>
                  <a:srgbClr val="AD2B2B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DIGITAL ENGINEERING </a:t>
            </a:r>
            <a:br>
              <a:rPr lang="en-US" sz="4200" b="1" i="0" spc="200" baseline="0" dirty="0">
                <a:solidFill>
                  <a:srgbClr val="AD2B2B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</a:br>
            <a:r>
              <a:rPr lang="en-US" sz="4200" b="1" i="0" spc="200" baseline="0" dirty="0">
                <a:solidFill>
                  <a:srgbClr val="AD2B2B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/ SYSTEMS ENGINEERING</a:t>
            </a:r>
            <a:endParaRPr lang="en-US" sz="4200" b="1" i="0" spc="200" baseline="0" dirty="0">
              <a:solidFill>
                <a:srgbClr val="AD2B2B"/>
              </a:solidFill>
              <a:latin typeface="Arial" panose="020B0604020202020204" pitchFamily="34" charset="0"/>
              <a:ea typeface="Roboto" panose="02000000000000000000" pitchFamily="2" charset="0"/>
              <a:cs typeface="Arial" panose="020B0604020202020204" pitchFamily="34" charset="0"/>
              <a:sym typeface="Inter Light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DC0D62C8-06E7-1F8F-F780-9E09F11FE83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3" y="11815021"/>
            <a:ext cx="24383960" cy="1900977"/>
          </a:xfrm>
          <a:prstGeom prst="rect">
            <a:avLst/>
          </a:prstGeom>
        </p:spPr>
      </p:pic>
      <p:sp>
        <p:nvSpPr>
          <p:cNvPr id="6" name="Text Placeholder 19">
            <a:extLst>
              <a:ext uri="{FF2B5EF4-FFF2-40B4-BE49-F238E27FC236}">
                <a16:creationId xmlns:a16="http://schemas.microsoft.com/office/drawing/2014/main" id="{EC3CDF50-CCF9-37DA-D180-3CF46A90F96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0" y="2479920"/>
            <a:ext cx="19594513" cy="10004425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1pPr>
            <a:lvl2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2pPr>
            <a:lvl3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3pPr>
            <a:lvl4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4pPr>
            <a:lvl5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E9DD6B23-DC1B-27B3-6A9F-65354F74BF7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81200" y="238931"/>
            <a:ext cx="13127502" cy="1857155"/>
          </a:xfrm>
          <a:prstGeom prst="rect">
            <a:avLst/>
          </a:prstGeom>
        </p:spPr>
        <p:txBody>
          <a:bodyPr lIns="0"/>
          <a:lstStyle>
            <a:lvl1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841984601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1" pos="1248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Open &amp; New Topics">
    <p:bg>
      <p:bgPr>
        <a:gradFill flip="none" rotWithShape="1">
          <a:gsLst>
            <a:gs pos="0">
              <a:schemeClr val="bg1"/>
            </a:gs>
            <a:gs pos="4600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8495AA7B-B024-45EB-7C52-4FA6B4EEF6E8}"/>
              </a:ext>
            </a:extLst>
          </p:cNvPr>
          <p:cNvSpPr/>
          <p:nvPr userDrawn="1"/>
        </p:nvSpPr>
        <p:spPr>
          <a:xfrm>
            <a:off x="0" y="0"/>
            <a:ext cx="24384000" cy="9061938"/>
          </a:xfrm>
          <a:prstGeom prst="rect">
            <a:avLst/>
          </a:prstGeom>
          <a:solidFill>
            <a:srgbClr val="703FA0"/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2EF4AAB-0803-BC35-07F2-EBF42A93138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1"/>
            <a:ext cx="24383999" cy="13715999"/>
          </a:xfrm>
          <a:prstGeom prst="rect">
            <a:avLst/>
          </a:prstGeom>
        </p:spPr>
      </p:pic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ADEA143B-0BE1-7E0A-73D5-0E4285D9509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0" y="4461119"/>
            <a:ext cx="19594513" cy="6012917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1pPr>
            <a:lvl2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2pPr>
            <a:lvl3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3pPr>
            <a:lvl4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4pPr>
            <a:lvl5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FDBAF40C-0593-A5A6-C4B0-E6CE38F9D1F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71530" y="3300785"/>
            <a:ext cx="19604183" cy="1857155"/>
          </a:xfrm>
          <a:prstGeom prst="rect">
            <a:avLst/>
          </a:prstGeom>
        </p:spPr>
        <p:txBody>
          <a:bodyPr lIns="0"/>
          <a:lstStyle>
            <a:lvl1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" name="GRAVIDIENT. Unique Design Concept">
            <a:extLst>
              <a:ext uri="{FF2B5EF4-FFF2-40B4-BE49-F238E27FC236}">
                <a16:creationId xmlns:a16="http://schemas.microsoft.com/office/drawing/2014/main" id="{429B97DB-C9DA-9168-2AF2-6713765492E7}"/>
              </a:ext>
            </a:extLst>
          </p:cNvPr>
          <p:cNvSpPr txBox="1"/>
          <p:nvPr userDrawn="1"/>
        </p:nvSpPr>
        <p:spPr>
          <a:xfrm>
            <a:off x="9946341" y="457200"/>
            <a:ext cx="14003904" cy="13952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algn="r">
              <a:defRPr sz="2000">
                <a:solidFill>
                  <a:srgbClr val="DCDEE0"/>
                </a:solidFill>
                <a:latin typeface="Inter Bold"/>
                <a:ea typeface="Inter Bold"/>
                <a:cs typeface="Inter Bold"/>
                <a:sym typeface="Inter Bold"/>
              </a:defRPr>
            </a:pPr>
            <a:r>
              <a:rPr lang="en-US" sz="4200" b="1" i="0" spc="200" baseline="0" dirty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AUTONOMY, ARTIFICIAL </a:t>
            </a:r>
            <a:br>
              <a:rPr lang="en-US" sz="4200" b="1" i="0" spc="200" baseline="0" dirty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</a:br>
            <a:r>
              <a:rPr lang="en-US" sz="4200" b="1" i="0" spc="200" baseline="0" dirty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INTELLIGENCE &amp; ROBOTICS</a:t>
            </a:r>
            <a:endParaRPr lang="en-US" sz="4200" b="1" i="0" spc="200" baseline="0" dirty="0">
              <a:solidFill>
                <a:schemeClr val="bg1"/>
              </a:solidFill>
              <a:latin typeface="Arial" panose="020B0604020202020204" pitchFamily="34" charset="0"/>
              <a:ea typeface="Roboto" panose="02000000000000000000" pitchFamily="2" charset="0"/>
              <a:cs typeface="Arial" panose="020B0604020202020204" pitchFamily="34" charset="0"/>
              <a:sym typeface="Inter Light"/>
            </a:endParaRPr>
          </a:p>
        </p:txBody>
      </p:sp>
    </p:spTree>
    <p:extLst>
      <p:ext uri="{BB962C8B-B14F-4D97-AF65-F5344CB8AC3E}">
        <p14:creationId xmlns:p14="http://schemas.microsoft.com/office/powerpoint/2010/main" val="1373850691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1" pos="1248">
          <p15:clr>
            <a:srgbClr val="FBAE40"/>
          </p15:clr>
        </p15:guide>
        <p15:guide id="2" pos="15096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2232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03" r:id="rId2"/>
    <p:sldLayoutId id="2147483710" r:id="rId3"/>
    <p:sldLayoutId id="2147483704" r:id="rId4"/>
    <p:sldLayoutId id="2147483711" r:id="rId5"/>
    <p:sldLayoutId id="2147483705" r:id="rId6"/>
    <p:sldLayoutId id="2147483712" r:id="rId7"/>
    <p:sldLayoutId id="2147483706" r:id="rId8"/>
    <p:sldLayoutId id="2147483713" r:id="rId9"/>
    <p:sldLayoutId id="2147483707" r:id="rId10"/>
    <p:sldLayoutId id="2147483714" r:id="rId11"/>
    <p:sldLayoutId id="2147483708" r:id="rId12"/>
  </p:sldLayoutIdLst>
  <p:transition spd="med"/>
  <p:txStyles>
    <p:titleStyle>
      <a:lvl1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1pPr>
      <a:lvl2pPr marL="0" marR="0" indent="228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2pPr>
      <a:lvl3pPr marL="0" marR="0" indent="457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3pPr>
      <a:lvl4pPr marL="0" marR="0" indent="6858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4pPr>
      <a:lvl5pPr marL="0" marR="0" indent="9144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5pPr>
      <a:lvl6pPr marL="0" marR="0" indent="11430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6pPr>
      <a:lvl7pPr marL="0" marR="0" indent="1371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7pPr>
      <a:lvl8pPr marL="0" marR="0" indent="1600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8pPr>
      <a:lvl9pPr marL="0" marR="0" indent="18288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9pPr>
    </p:titleStyle>
    <p:bodyStyle>
      <a:lvl1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1pPr>
      <a:lvl2pPr marL="0" marR="0" indent="228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2pPr>
      <a:lvl3pPr marL="0" marR="0" indent="457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3pPr>
      <a:lvl4pPr marL="0" marR="0" indent="6858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4pPr>
      <a:lvl5pPr marL="0" marR="0" indent="9144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5pPr>
      <a:lvl6pPr marL="0" marR="0" indent="11430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6pPr>
      <a:lvl7pPr marL="0" marR="0" indent="1371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7pPr>
      <a:lvl8pPr marL="0" marR="0" indent="1600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8pPr>
      <a:lvl9pPr marL="0" marR="0" indent="18288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9pPr>
    </p:bodyStyle>
    <p:otherStyle>
      <a:lvl1pPr marL="0" marR="0" indent="0" algn="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Inter Light"/>
        </a:defRPr>
      </a:lvl1pPr>
      <a:lvl2pPr marL="0" marR="0" indent="228600" algn="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Inter Light"/>
        </a:defRPr>
      </a:lvl2pPr>
      <a:lvl3pPr marL="0" marR="0" indent="457200" algn="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Inter Light"/>
        </a:defRPr>
      </a:lvl3pPr>
      <a:lvl4pPr marL="0" marR="0" indent="685800" algn="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Inter Light"/>
        </a:defRPr>
      </a:lvl4pPr>
      <a:lvl5pPr marL="0" marR="0" indent="914400" algn="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Inter Light"/>
        </a:defRPr>
      </a:lvl5pPr>
      <a:lvl6pPr marL="0" marR="0" indent="1143000" algn="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Inter Light"/>
        </a:defRPr>
      </a:lvl6pPr>
      <a:lvl7pPr marL="0" marR="0" indent="1371600" algn="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Inter Light"/>
        </a:defRPr>
      </a:lvl7pPr>
      <a:lvl8pPr marL="0" marR="0" indent="1600200" algn="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Inter Light"/>
        </a:defRPr>
      </a:lvl8pPr>
      <a:lvl9pPr marL="0" marR="0" indent="1828800" algn="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Inter Ligh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AE42BE95-5EC2-3E6C-0BEB-73B0467BF2A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0" y="5099119"/>
            <a:ext cx="19594513" cy="6012917"/>
          </a:xfrm>
        </p:spPr>
        <p:txBody>
          <a:bodyPr/>
          <a:lstStyle/>
          <a:p>
            <a:r>
              <a:rPr lang="en-US" dirty="0"/>
              <a:t>Macam Dattathreya, PhD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B1B05AC-4963-96C3-0AEA-6B6DF1EACA1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81200" y="2603964"/>
            <a:ext cx="19604183" cy="1857155"/>
          </a:xfrm>
        </p:spPr>
        <p:txBody>
          <a:bodyPr/>
          <a:lstStyle/>
          <a:p>
            <a:r>
              <a:rPr lang="en-US" dirty="0"/>
              <a:t>An Agentic AI Vision for Combat Vehicle Architecture Model</a:t>
            </a:r>
          </a:p>
        </p:txBody>
      </p:sp>
      <p:sp>
        <p:nvSpPr>
          <p:cNvPr id="4" name="Text Placeholder 1">
            <a:extLst>
              <a:ext uri="{FF2B5EF4-FFF2-40B4-BE49-F238E27FC236}">
                <a16:creationId xmlns:a16="http://schemas.microsoft.com/office/drawing/2014/main" id="{99C95F99-1D65-87D4-0EF5-ED7870F9CA50}"/>
              </a:ext>
            </a:extLst>
          </p:cNvPr>
          <p:cNvSpPr txBox="1">
            <a:spLocks/>
          </p:cNvSpPr>
          <p:nvPr/>
        </p:nvSpPr>
        <p:spPr>
          <a:xfrm>
            <a:off x="452316" y="11139052"/>
            <a:ext cx="13604343" cy="736729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800" b="0" i="0" u="none" strike="noStrike" cap="none" spc="0" baseline="0">
                <a:solidFill>
                  <a:schemeClr val="bg1"/>
                </a:solidFill>
                <a:uFillTx/>
                <a:latin typeface="Roboto Light" panose="02000000000000000000" pitchFamily="2" charset="0"/>
                <a:ea typeface="Roboto Light" panose="02000000000000000000" pitchFamily="2" charset="0"/>
                <a:cs typeface="+mn-cs"/>
                <a:sym typeface="Helvetica Light"/>
              </a:defRPr>
            </a:lvl1pPr>
            <a:lvl2pPr marL="0" marR="0" indent="22860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800" b="0" i="0" u="none" strike="noStrike" cap="none" spc="0" baseline="0">
                <a:solidFill>
                  <a:schemeClr val="bg1"/>
                </a:solidFill>
                <a:uFillTx/>
                <a:latin typeface="Roboto Light" panose="02000000000000000000" pitchFamily="2" charset="0"/>
                <a:ea typeface="Roboto Light" panose="02000000000000000000" pitchFamily="2" charset="0"/>
                <a:cs typeface="+mn-cs"/>
                <a:sym typeface="Helvetica Light"/>
              </a:defRPr>
            </a:lvl2pPr>
            <a:lvl3pPr marL="0" marR="0" indent="45720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800" b="0" i="0" u="none" strike="noStrike" cap="none" spc="0" baseline="0">
                <a:solidFill>
                  <a:schemeClr val="bg1"/>
                </a:solidFill>
                <a:uFillTx/>
                <a:latin typeface="Roboto Light" panose="02000000000000000000" pitchFamily="2" charset="0"/>
                <a:ea typeface="Roboto Light" panose="02000000000000000000" pitchFamily="2" charset="0"/>
                <a:cs typeface="+mn-cs"/>
                <a:sym typeface="Helvetica Light"/>
              </a:defRPr>
            </a:lvl3pPr>
            <a:lvl4pPr marL="0" marR="0" indent="68580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800" b="0" i="0" u="none" strike="noStrike" cap="none" spc="0" baseline="0">
                <a:solidFill>
                  <a:schemeClr val="bg1"/>
                </a:solidFill>
                <a:uFillTx/>
                <a:latin typeface="Roboto Light" panose="02000000000000000000" pitchFamily="2" charset="0"/>
                <a:ea typeface="Roboto Light" panose="02000000000000000000" pitchFamily="2" charset="0"/>
                <a:cs typeface="+mn-cs"/>
                <a:sym typeface="Helvetica Light"/>
              </a:defRPr>
            </a:lvl4pPr>
            <a:lvl5pPr marL="0" marR="0" indent="91440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800" b="0" i="0" u="none" strike="noStrike" cap="none" spc="0" baseline="0">
                <a:solidFill>
                  <a:schemeClr val="bg1"/>
                </a:solidFill>
                <a:uFillTx/>
                <a:latin typeface="Roboto Light" panose="02000000000000000000" pitchFamily="2" charset="0"/>
                <a:ea typeface="Roboto Light" panose="02000000000000000000" pitchFamily="2" charset="0"/>
                <a:cs typeface="+mn-cs"/>
                <a:sym typeface="Helvetica Light"/>
              </a:defRPr>
            </a:lvl5pPr>
            <a:lvl6pPr marL="0" marR="0" indent="114300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6pPr>
            <a:lvl7pPr marL="0" marR="0" indent="137160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7pPr>
            <a:lvl8pPr marL="0" marR="0" indent="160020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8pPr>
            <a:lvl9pPr marL="0" marR="0" indent="182880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9pPr>
          </a:lstStyle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DISTRIBUTION STATEMENT A. </a:t>
            </a:r>
          </a:p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Approved for public release; distribution is unlimited. OPSEC # OPSEC-2026-239</a:t>
            </a:r>
          </a:p>
          <a:p>
            <a:endParaRPr lang="en-US" sz="2400" dirty="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37606499"/>
      </p:ext>
    </p:extLst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A41532D3-9738-87D9-3B99-B34597FBC0F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 dirty="0"/>
          </a:p>
          <a:p>
            <a:pPr marL="914400" indent="-914400">
              <a:buFontTx/>
              <a:buAutoNum type="arabicPeriod"/>
            </a:pPr>
            <a:r>
              <a:rPr lang="en-US" dirty="0"/>
              <a:t>Agentic AI Framework </a:t>
            </a:r>
          </a:p>
          <a:p>
            <a:pPr marL="914400" indent="-914400">
              <a:buFontTx/>
              <a:buAutoNum type="arabicPeriod"/>
            </a:pPr>
            <a:endParaRPr lang="en-US" dirty="0"/>
          </a:p>
          <a:p>
            <a:pPr marL="914400" indent="-914400">
              <a:buFontTx/>
              <a:buAutoNum type="arabicPeriod"/>
            </a:pPr>
            <a:r>
              <a:rPr lang="en-US" dirty="0"/>
              <a:t>Architecture Overview</a:t>
            </a:r>
          </a:p>
          <a:p>
            <a:pPr marL="914400" indent="-914400">
              <a:buFontTx/>
              <a:buAutoNum type="arabicPeriod"/>
            </a:pPr>
            <a:endParaRPr lang="en-US" dirty="0"/>
          </a:p>
          <a:p>
            <a:pPr marL="914400" indent="-914400">
              <a:buFontTx/>
              <a:buAutoNum type="arabicPeriod"/>
            </a:pPr>
            <a:r>
              <a:rPr lang="en-US" dirty="0"/>
              <a:t>Technical Considerations</a:t>
            </a:r>
          </a:p>
          <a:p>
            <a:pPr marL="914400" indent="-914400">
              <a:buFontTx/>
              <a:buAutoNum type="arabicPeriod"/>
            </a:pPr>
            <a:endParaRPr lang="en-US" i="1" dirty="0"/>
          </a:p>
          <a:p>
            <a:pPr marL="914400" indent="-914400">
              <a:buFontTx/>
              <a:buAutoNum type="arabicPeriod"/>
            </a:pPr>
            <a:endParaRPr lang="en-US" dirty="0"/>
          </a:p>
          <a:p>
            <a:pPr marL="914400" indent="-914400">
              <a:buAutoNum type="arabicPeriod"/>
            </a:pPr>
            <a:endParaRPr lang="en-US" dirty="0"/>
          </a:p>
          <a:p>
            <a:pPr marL="914400" indent="-914400">
              <a:buAutoNum type="arabicPeriod"/>
            </a:pPr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E9811B9-627A-7F28-4108-2051B5835B9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i="1" dirty="0"/>
              <a:t>Agenda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7121971"/>
      </p:ext>
    </p:extLst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95F6D3-BAC9-3D01-C4EE-858A468FA0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72A564A-347E-1768-7800-34D8D8EF513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 dirty="0"/>
          </a:p>
          <a:p>
            <a:pPr marL="914400" indent="-914400">
              <a:buAutoNum type="arabicPeriod"/>
            </a:pPr>
            <a:r>
              <a:rPr lang="en-US" dirty="0"/>
              <a:t>AI-driven automation with standards-based MBSE.</a:t>
            </a:r>
          </a:p>
          <a:p>
            <a:pPr marL="914400" indent="-914400">
              <a:buAutoNum type="arabicPeriod"/>
            </a:pPr>
            <a:endParaRPr lang="en-US" dirty="0"/>
          </a:p>
          <a:p>
            <a:pPr marL="914400" indent="-914400">
              <a:buAutoNum type="arabicPeriod"/>
            </a:pPr>
            <a:r>
              <a:rPr lang="en-US" dirty="0"/>
              <a:t>MOSA, cybersecurity, safety, and interoperability at design stages.</a:t>
            </a:r>
          </a:p>
          <a:p>
            <a:pPr marL="914400" indent="-914400">
              <a:buAutoNum type="arabicPeriod"/>
            </a:pPr>
            <a:endParaRPr lang="en-US" dirty="0"/>
          </a:p>
          <a:p>
            <a:pPr marL="914400" indent="-914400">
              <a:buAutoNum type="arabicPeriod"/>
            </a:pPr>
            <a:r>
              <a:rPr lang="en-US" dirty="0"/>
              <a:t>Domain-specific framework addresses engineering bottlenecks.</a:t>
            </a:r>
            <a:endParaRPr lang="en-US" i="1" dirty="0"/>
          </a:p>
          <a:p>
            <a:pPr marL="914400" indent="-914400">
              <a:buAutoNum type="arabicPeriod"/>
            </a:pPr>
            <a:endParaRPr lang="en-US" dirty="0"/>
          </a:p>
          <a:p>
            <a:pPr marL="914400" indent="-914400">
              <a:buAutoNum type="arabicPeriod"/>
            </a:pPr>
            <a:endParaRPr lang="en-US" dirty="0"/>
          </a:p>
          <a:p>
            <a:pPr marL="914400" indent="-914400">
              <a:buAutoNum type="arabicPeriod"/>
            </a:pPr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E74816E-D15F-D458-C37D-C3864C72241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i="1" dirty="0"/>
              <a:t>Agentic AI Framework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5313469"/>
      </p:ext>
    </p:extLst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B284FC-7DD5-1C28-AB32-5FA8FE98AE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785DFB1F-E0AC-DBE4-EBB0-4107916CB4C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 dirty="0"/>
          </a:p>
          <a:p>
            <a:pPr marL="914400" indent="-914400">
              <a:buAutoNum type="arabicPeriod"/>
            </a:pPr>
            <a:endParaRPr lang="en-US" dirty="0"/>
          </a:p>
          <a:p>
            <a:pPr marL="914400" indent="-914400">
              <a:buAutoNum type="arabicPeriod"/>
            </a:pPr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84207F2-D2DF-79AD-49C9-C7C1E6383E8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i="1" dirty="0"/>
              <a:t>Architecture Overview</a:t>
            </a: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D3BE4AF-5BBD-216E-06A0-74A740A49DE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93425" y="1556032"/>
            <a:ext cx="5898340" cy="10928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6885028"/>
      </p:ext>
    </p:extLst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F6D184-9725-ECEE-4321-1423E6CBF8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5DEB4A0B-F3ED-ACAE-DEA2-6E353A1E085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 dirty="0"/>
          </a:p>
          <a:p>
            <a:pPr marL="914400" indent="-914400">
              <a:buAutoNum type="arabicPeriod"/>
            </a:pPr>
            <a:endParaRPr lang="en-US" dirty="0"/>
          </a:p>
          <a:p>
            <a:pPr marL="914400" indent="-914400">
              <a:buAutoNum type="arabicPeriod"/>
            </a:pPr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7BE159A-F911-775E-FC14-1DDDB0C1618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i="1" dirty="0"/>
              <a:t>Coordination Workflow</a:t>
            </a:r>
            <a:endParaRPr lang="en-US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A99E5BBF-230E-4951-C58A-2981FA66FA5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93293" y="1558203"/>
            <a:ext cx="5635083" cy="112138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1785588"/>
      </p:ext>
    </p:extLst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04334F-E636-F03C-F2E5-81FA62C807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A5CA3348-2491-7F4F-C1D9-C469BD0DBEE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0" y="2096086"/>
            <a:ext cx="19594513" cy="10004425"/>
          </a:xfrm>
        </p:spPr>
        <p:txBody>
          <a:bodyPr/>
          <a:lstStyle/>
          <a:p>
            <a:pPr marL="914400" indent="-914400">
              <a:buAutoNum type="arabicPeriod"/>
            </a:pPr>
            <a:r>
              <a:rPr lang="en-US" dirty="0"/>
              <a:t>Knowledge Base Development </a:t>
            </a:r>
          </a:p>
          <a:p>
            <a:pPr lvl="3" indent="0"/>
            <a:r>
              <a:rPr lang="en-US" dirty="0"/>
              <a:t>          Develop formal reasoning ontologies</a:t>
            </a:r>
          </a:p>
          <a:p>
            <a:r>
              <a:rPr lang="en-US" dirty="0"/>
              <a:t>          Extracting reusable architectural patterns, </a:t>
            </a:r>
          </a:p>
          <a:p>
            <a:r>
              <a:rPr lang="en-US" dirty="0"/>
              <a:t>          Collaboratively capture SME knowledge</a:t>
            </a:r>
          </a:p>
          <a:p>
            <a:endParaRPr lang="en-US" dirty="0"/>
          </a:p>
          <a:p>
            <a:pPr marL="914400" indent="-914400">
              <a:buAutoNum type="arabicPeriod" startAt="2"/>
            </a:pPr>
            <a:r>
              <a:rPr lang="en-US" dirty="0"/>
              <a:t>LLM Limitations</a:t>
            </a:r>
          </a:p>
          <a:p>
            <a:r>
              <a:rPr lang="en-US" dirty="0"/>
              <a:t>	      Implementing formal reasoning capabilities</a:t>
            </a:r>
          </a:p>
          <a:p>
            <a:r>
              <a:rPr lang="en-US" dirty="0"/>
              <a:t>	 	 Reinforcement Learning</a:t>
            </a:r>
          </a:p>
          <a:p>
            <a:pPr marL="914400" indent="-914400">
              <a:buAutoNum type="arabicPeriod"/>
            </a:pPr>
            <a:endParaRPr lang="en-US" dirty="0"/>
          </a:p>
          <a:p>
            <a:pPr marL="914400" indent="-914400">
              <a:buAutoNum type="arabicPeriod" startAt="3"/>
            </a:pPr>
            <a:r>
              <a:rPr lang="en-US" dirty="0"/>
              <a:t>Agentic Complexity</a:t>
            </a:r>
          </a:p>
          <a:p>
            <a:r>
              <a:rPr lang="en-US" dirty="0"/>
              <a:t>      Multi-Agent Coordination Challenges</a:t>
            </a:r>
          </a:p>
          <a:p>
            <a:pPr marL="914400" indent="-914400">
              <a:buAutoNum type="arabicPeriod"/>
            </a:pPr>
            <a:endParaRPr lang="en-US" dirty="0"/>
          </a:p>
          <a:p>
            <a:r>
              <a:rPr lang="en-US" dirty="0"/>
              <a:t>4. Validation and Trust - Automated</a:t>
            </a:r>
          </a:p>
          <a:p>
            <a:pPr lvl="1" indent="0"/>
            <a:endParaRPr lang="en-US" i="1" dirty="0"/>
          </a:p>
          <a:p>
            <a:pPr marL="914400" indent="-914400">
              <a:buAutoNum type="arabicPeriod"/>
            </a:pPr>
            <a:endParaRPr lang="en-US" dirty="0"/>
          </a:p>
          <a:p>
            <a:pPr marL="914400" indent="-914400">
              <a:buAutoNum type="arabicPeriod"/>
            </a:pPr>
            <a:endParaRPr lang="en-US" dirty="0"/>
          </a:p>
          <a:p>
            <a:pPr marL="914400" indent="-914400">
              <a:buAutoNum type="arabicPeriod"/>
            </a:pPr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51C8465-2D92-AF29-AC5C-1C32D8FFA68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i="1" dirty="0"/>
              <a:t>Technical Considerations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15074391"/>
      </p:ext>
    </p:extLst>
  </p:cSld>
  <p:clrMapOvr>
    <a:masterClrMapping/>
  </p:clrMapOvr>
  <p:transition spd="med"/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theme/theme1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3585F"/>
      </a:dk2>
      <a:lt2>
        <a:srgbClr val="DCDEE0"/>
      </a:lt2>
      <a:accent1>
        <a:srgbClr val="0365C0"/>
      </a:accent1>
      <a:accent2>
        <a:srgbClr val="00882B"/>
      </a:accent2>
      <a:accent3>
        <a:srgbClr val="DCBD23"/>
      </a:accent3>
      <a:accent4>
        <a:srgbClr val="DE6A10"/>
      </a:accent4>
      <a:accent5>
        <a:srgbClr val="C82506"/>
      </a:accent5>
      <a:accent6>
        <a:srgbClr val="773F9B"/>
      </a:accent6>
      <a:hlink>
        <a:srgbClr val="0000FF"/>
      </a:hlink>
      <a:folHlink>
        <a:srgbClr val="FF00FF"/>
      </a:folHlink>
    </a:clrScheme>
    <a:fontScheme name="White">
      <a:majorFont>
        <a:latin typeface="Helvetica Light"/>
        <a:ea typeface="Helvetica Light"/>
        <a:cs typeface="Helvetica Light"/>
      </a:majorFont>
      <a:minorFont>
        <a:latin typeface="Helvetica Light"/>
        <a:ea typeface="Helvetica Light"/>
        <a:cs typeface="Helvetica Light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127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xmlns:r="http://schemas.openxmlformats.org/officeDocument/2006/relationships" r:embed="rId1"/>
          <a:srcRect/>
          <a:tile tx="0" ty="0" sx="100000" sy="100000" flip="none" algn="tl"/>
        </a:blipFill>
        <a:ln w="12700" cap="flat">
          <a:noFill/>
          <a:miter lim="400000"/>
        </a:ln>
        <a:effectLst>
          <a:outerShdw blurRad="38100" dist="25400" dir="5400000" rotWithShape="0">
            <a:srgbClr val="000000">
              <a:alpha val="50000"/>
            </a:srgbClr>
          </a:outerShdw>
        </a:effectLst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50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3585F"/>
      </a:dk2>
      <a:lt2>
        <a:srgbClr val="DCDEE0"/>
      </a:lt2>
      <a:accent1>
        <a:srgbClr val="0365C0"/>
      </a:accent1>
      <a:accent2>
        <a:srgbClr val="00882B"/>
      </a:accent2>
      <a:accent3>
        <a:srgbClr val="DCBD23"/>
      </a:accent3>
      <a:accent4>
        <a:srgbClr val="DE6A10"/>
      </a:accent4>
      <a:accent5>
        <a:srgbClr val="C82506"/>
      </a:accent5>
      <a:accent6>
        <a:srgbClr val="773F9B"/>
      </a:accent6>
      <a:hlink>
        <a:srgbClr val="0000FF"/>
      </a:hlink>
      <a:folHlink>
        <a:srgbClr val="FF00FF"/>
      </a:folHlink>
    </a:clrScheme>
    <a:fontScheme name="White">
      <a:majorFont>
        <a:latin typeface="Helvetica Light"/>
        <a:ea typeface="Helvetica Light"/>
        <a:cs typeface="Helvetica Light"/>
      </a:majorFont>
      <a:minorFont>
        <a:latin typeface="Helvetica Light"/>
        <a:ea typeface="Helvetica Light"/>
        <a:cs typeface="Helvetica Light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127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xmlns:r="http://schemas.openxmlformats.org/officeDocument/2006/relationships" r:embed="rId1"/>
          <a:srcRect/>
          <a:tile tx="0" ty="0" sx="100000" sy="100000" flip="none" algn="tl"/>
        </a:blipFill>
        <a:ln w="12700" cap="flat">
          <a:noFill/>
          <a:miter lim="400000"/>
        </a:ln>
        <a:effectLst>
          <a:outerShdw blurRad="38100" dist="25400" dir="5400000" rotWithShape="0">
            <a:srgbClr val="000000">
              <a:alpha val="50000"/>
            </a:srgbClr>
          </a:outerShdw>
        </a:effectLst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50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CEC14D83F679F43A23D69041BE21391" ma:contentTypeVersion="13" ma:contentTypeDescription="Create a new document." ma:contentTypeScope="" ma:versionID="f47b2e124c11f6a988e83845995d47e9">
  <xsd:schema xmlns:xsd="http://www.w3.org/2001/XMLSchema" xmlns:xs="http://www.w3.org/2001/XMLSchema" xmlns:p="http://schemas.microsoft.com/office/2006/metadata/properties" xmlns:ns2="e591f8af-6583-4f70-b9c2-fbccefc6abcb" xmlns:ns3="02e3e204-9d3f-4903-bb52-3b4cb3b51994" targetNamespace="http://schemas.microsoft.com/office/2006/metadata/properties" ma:root="true" ma:fieldsID="74e10584d94f96e24f72ef7a59779e52" ns2:_="" ns3:_="">
    <xsd:import namespace="e591f8af-6583-4f70-b9c2-fbccefc6abcb"/>
    <xsd:import namespace="02e3e204-9d3f-4903-bb52-3b4cb3b5199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Location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591f8af-6583-4f70-b9c2-fbccefc6abc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e6c19559-08d5-42cc-ae8c-a1e707661fd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19" nillable="true" ma:displayName="Location" ma:indexed="true" ma:internalName="MediaServiceLocation" ma:readOnly="true">
      <xsd:simpleType>
        <xsd:restriction base="dms:Text"/>
      </xsd:simpleType>
    </xsd:element>
    <xsd:element name="MediaServiceBillingMetadata" ma:index="20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2e3e204-9d3f-4903-bb52-3b4cb3b51994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589ecde8-7f47-428d-978f-e585f1756369}" ma:internalName="TaxCatchAll" ma:showField="CatchAllData" ma:web="02e3e204-9d3f-4903-bb52-3b4cb3b5199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02e3e204-9d3f-4903-bb52-3b4cb3b51994" xsi:nil="true"/>
    <lcf76f155ced4ddcb4097134ff3c332f xmlns="e591f8af-6583-4f70-b9c2-fbccefc6abcb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2F55B4B1-13DA-420A-BEA0-27B662FD83BE}"/>
</file>

<file path=customXml/itemProps2.xml><?xml version="1.0" encoding="utf-8"?>
<ds:datastoreItem xmlns:ds="http://schemas.openxmlformats.org/officeDocument/2006/customXml" ds:itemID="{6E686458-9269-45C2-B4E8-677CE2C02FAB}"/>
</file>

<file path=customXml/itemProps3.xml><?xml version="1.0" encoding="utf-8"?>
<ds:datastoreItem xmlns:ds="http://schemas.openxmlformats.org/officeDocument/2006/customXml" ds:itemID="{ED4EEE36-479C-482B-8F08-C660C652FE2D}"/>
</file>

<file path=docMetadata/LabelInfo.xml><?xml version="1.0" encoding="utf-8"?>
<clbl:labelList xmlns:clbl="http://schemas.microsoft.com/office/2020/mipLabelMetadata">
  <clbl:label id="{554eecc5-e26c-4620-b240-5a8bb326c33d}" enabled="1" method="Privileged" siteId="{fae6d70f-954b-4811-92b6-0530d6f84c43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1561</TotalTime>
  <Words>116</Words>
  <Application>Microsoft Office PowerPoint</Application>
  <PresentationFormat>Custom</PresentationFormat>
  <Paragraphs>51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Arial</vt:lpstr>
      <vt:lpstr>Helvetica Light</vt:lpstr>
      <vt:lpstr>Helvetica Neue</vt:lpstr>
      <vt:lpstr>White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Schmitt, Jacqueline Rose (Jacquie) CTR USARMY DEVCOM GVSC (USA)</dc:creator>
  <cp:lastModifiedBy>Leslie Smith</cp:lastModifiedBy>
  <cp:revision>331</cp:revision>
  <dcterms:modified xsi:type="dcterms:W3CDTF">2026-08-08T00:13:04Z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0x0101004CEC14D83F679F43A23D69041BE21391</vt:lpwstr>
  </property>
</Properties>
</file>